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1" r:id="rId3"/>
    <p:sldId id="282" r:id="rId4"/>
    <p:sldId id="283" r:id="rId5"/>
    <p:sldId id="284" r:id="rId6"/>
    <p:sldId id="285" r:id="rId7"/>
    <p:sldId id="280" r:id="rId8"/>
    <p:sldId id="277" r:id="rId9"/>
    <p:sldId id="278" r:id="rId10"/>
    <p:sldId id="279" r:id="rId11"/>
    <p:sldId id="274" r:id="rId12"/>
    <p:sldId id="275" r:id="rId13"/>
    <p:sldId id="27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0" autoAdjust="0"/>
    <p:restoredTop sz="94660"/>
  </p:normalViewPr>
  <p:slideViewPr>
    <p:cSldViewPr snapToGrid="0">
      <p:cViewPr varScale="1">
        <p:scale>
          <a:sx n="77" d="100"/>
          <a:sy n="77" d="100"/>
        </p:scale>
        <p:origin x="80"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D25A-AD4E-C5E6-41A1-2973F74BD8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BBCBD6B-FD6F-34A6-7DEF-28FF7DEB1A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EEBB8C5-6411-A3BC-62C3-0DCBF8F40C63}"/>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5" name="Footer Placeholder 4">
            <a:extLst>
              <a:ext uri="{FF2B5EF4-FFF2-40B4-BE49-F238E27FC236}">
                <a16:creationId xmlns:a16="http://schemas.microsoft.com/office/drawing/2014/main" id="{F2ACECBC-7138-4923-FE0F-D76DDAEC49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010671-6E27-F42A-84A7-49C08A21D0E2}"/>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3149861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1B5F8-4149-3971-0F48-CFFCE3AEDD1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AAC2C8-18BF-C48B-9EA2-BC1FF7C9A8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028027-A59E-6515-4800-5484FC514365}"/>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5" name="Footer Placeholder 4">
            <a:extLst>
              <a:ext uri="{FF2B5EF4-FFF2-40B4-BE49-F238E27FC236}">
                <a16:creationId xmlns:a16="http://schemas.microsoft.com/office/drawing/2014/main" id="{453923B3-7090-5749-653D-C0D57FD8C8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A9815F-877E-EEC2-8039-EED4973F0BE3}"/>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2465435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DDEBDA-11C1-CFD9-BA56-DC8DBE92748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EEFFDC-5820-310C-54C9-71D7ABF941E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F0B610-4C0C-1EC7-3783-C3105A3F95C9}"/>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5" name="Footer Placeholder 4">
            <a:extLst>
              <a:ext uri="{FF2B5EF4-FFF2-40B4-BE49-F238E27FC236}">
                <a16:creationId xmlns:a16="http://schemas.microsoft.com/office/drawing/2014/main" id="{83B30607-C3AB-3180-B71F-F50E8B092D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46D329-336C-9566-2A6B-6D083288B988}"/>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1111216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12D90-9FCE-6573-7EC4-6FAEFD5395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9ACD3B-F282-51FC-7C63-0497C83C892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C7E2B2-70C6-A3F4-C964-1B105F2B3B71}"/>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5" name="Footer Placeholder 4">
            <a:extLst>
              <a:ext uri="{FF2B5EF4-FFF2-40B4-BE49-F238E27FC236}">
                <a16:creationId xmlns:a16="http://schemas.microsoft.com/office/drawing/2014/main" id="{EAC57E90-D136-95C6-E41F-7DF683B9F1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6970A8-0E5A-3FDE-BFA3-7DE5D3D1697E}"/>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1823007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A82B2-DB54-0FAC-C0F7-1D6DDB86CF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0FFFEC-AB1E-BC66-A542-F71DF69156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7A9F41-C1A0-7378-3972-748266A34C87}"/>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5" name="Footer Placeholder 4">
            <a:extLst>
              <a:ext uri="{FF2B5EF4-FFF2-40B4-BE49-F238E27FC236}">
                <a16:creationId xmlns:a16="http://schemas.microsoft.com/office/drawing/2014/main" id="{AFB38600-560D-61D9-95D6-118227508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AB6654-93EE-B180-4B54-A48050FE0290}"/>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19150717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5F130-6BCF-D92A-3E6D-FFAEAD7AEC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501C30-17FF-CABA-E118-01ECE8747E4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EA335B-BBD0-5EDB-CB8A-AD19929925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D0C227-047A-DC24-F75E-ECBBEE36B0F2}"/>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6" name="Footer Placeholder 5">
            <a:extLst>
              <a:ext uri="{FF2B5EF4-FFF2-40B4-BE49-F238E27FC236}">
                <a16:creationId xmlns:a16="http://schemas.microsoft.com/office/drawing/2014/main" id="{113C66A1-3C37-98FD-DFAE-8CC092E5EF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4809A9-2B3F-A455-DC2A-3D23F9144B62}"/>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1294915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F29D9-E9C7-0AE6-98B3-B19A4FDFF8C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6E6C8F5-C121-3F02-318E-F9BA9DDF04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ECCE6D8-930D-7FF3-C84A-376BDE1424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6E0C1C-14B5-09B5-EC84-7F856AC4D5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523CA8-07BD-C227-52B0-3B64E904FE8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05D472-5A05-EDB7-AFD9-530A032739A5}"/>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8" name="Footer Placeholder 7">
            <a:extLst>
              <a:ext uri="{FF2B5EF4-FFF2-40B4-BE49-F238E27FC236}">
                <a16:creationId xmlns:a16="http://schemas.microsoft.com/office/drawing/2014/main" id="{5E5A71ED-F8BD-FEC4-89FB-D1665DAF05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C2DAA7-5D9C-7590-3166-F816C961F4A6}"/>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28984195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74B4C-2C78-B8E5-609A-C906BF06B5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3E9C8C3-A18E-8438-86BF-A033169F6A4F}"/>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4" name="Footer Placeholder 3">
            <a:extLst>
              <a:ext uri="{FF2B5EF4-FFF2-40B4-BE49-F238E27FC236}">
                <a16:creationId xmlns:a16="http://schemas.microsoft.com/office/drawing/2014/main" id="{DFF588AA-EB41-4AC0-EABA-38A48EA0DD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137A8FA-BD9E-9D8A-0697-64DCEF844623}"/>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7230848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9BA92E-709B-223D-C517-7281A8E1DD06}"/>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3" name="Footer Placeholder 2">
            <a:extLst>
              <a:ext uri="{FF2B5EF4-FFF2-40B4-BE49-F238E27FC236}">
                <a16:creationId xmlns:a16="http://schemas.microsoft.com/office/drawing/2014/main" id="{AF561C09-1237-E361-706E-AD816F087E3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520CBE3-4896-B156-52EE-F6A8735EA2CE}"/>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3194158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9DFC4-D781-1EC9-488F-F4C90DF5E3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783124-CF24-4D66-1FC4-50D979B61E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C37082-812E-FA3E-F129-6B480FE726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691104-EF76-4E66-24FB-A1C985A06084}"/>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6" name="Footer Placeholder 5">
            <a:extLst>
              <a:ext uri="{FF2B5EF4-FFF2-40B4-BE49-F238E27FC236}">
                <a16:creationId xmlns:a16="http://schemas.microsoft.com/office/drawing/2014/main" id="{52728237-CB7A-E513-4E57-8B157B88F1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32DDD0-75C7-B020-494C-264332621E8A}"/>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21090556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008F0-906C-ADB1-9CAA-EA103855D6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58B4815-DD7F-6207-C193-DDE869B547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0774D8E-9BB3-A7F9-8FD9-C7F7A0C898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547568-699F-02CD-7411-861B42FB8E83}"/>
              </a:ext>
            </a:extLst>
          </p:cNvPr>
          <p:cNvSpPr>
            <a:spLocks noGrp="1"/>
          </p:cNvSpPr>
          <p:nvPr>
            <p:ph type="dt" sz="half" idx="10"/>
          </p:nvPr>
        </p:nvSpPr>
        <p:spPr/>
        <p:txBody>
          <a:bodyPr/>
          <a:lstStyle/>
          <a:p>
            <a:fld id="{DA3E3072-2DBC-4B36-8E1B-D949898C5427}" type="datetimeFigureOut">
              <a:rPr lang="en-US" smtClean="0"/>
              <a:t>12/25/2022</a:t>
            </a:fld>
            <a:endParaRPr lang="en-US"/>
          </a:p>
        </p:txBody>
      </p:sp>
      <p:sp>
        <p:nvSpPr>
          <p:cNvPr id="6" name="Footer Placeholder 5">
            <a:extLst>
              <a:ext uri="{FF2B5EF4-FFF2-40B4-BE49-F238E27FC236}">
                <a16:creationId xmlns:a16="http://schemas.microsoft.com/office/drawing/2014/main" id="{90E0F4D1-87A1-6208-6AD3-AF7154AABB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67D7D-2D54-2D9C-CF7C-BC7E9D6EEEAA}"/>
              </a:ext>
            </a:extLst>
          </p:cNvPr>
          <p:cNvSpPr>
            <a:spLocks noGrp="1"/>
          </p:cNvSpPr>
          <p:nvPr>
            <p:ph type="sldNum" sz="quarter" idx="12"/>
          </p:nvPr>
        </p:nvSpPr>
        <p:spPr/>
        <p:txBody>
          <a:bodyPr/>
          <a:lstStyle/>
          <a:p>
            <a:fld id="{CE0A3B63-D2F7-4C45-85DF-49E651A76886}" type="slidenum">
              <a:rPr lang="en-US" smtClean="0"/>
              <a:t>‹#›</a:t>
            </a:fld>
            <a:endParaRPr lang="en-US"/>
          </a:p>
        </p:txBody>
      </p:sp>
    </p:spTree>
    <p:extLst>
      <p:ext uri="{BB962C8B-B14F-4D97-AF65-F5344CB8AC3E}">
        <p14:creationId xmlns:p14="http://schemas.microsoft.com/office/powerpoint/2010/main" val="317353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76D4E5-9700-3A0A-F47B-E675236E9E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846C6D-C9BD-E397-B6F8-FAC21FCCB8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1A9E98-A038-7877-C6D2-6552364FB8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3E3072-2DBC-4B36-8E1B-D949898C5427}" type="datetimeFigureOut">
              <a:rPr lang="en-US" smtClean="0"/>
              <a:t>12/25/2022</a:t>
            </a:fld>
            <a:endParaRPr lang="en-US"/>
          </a:p>
        </p:txBody>
      </p:sp>
      <p:sp>
        <p:nvSpPr>
          <p:cNvPr id="5" name="Footer Placeholder 4">
            <a:extLst>
              <a:ext uri="{FF2B5EF4-FFF2-40B4-BE49-F238E27FC236}">
                <a16:creationId xmlns:a16="http://schemas.microsoft.com/office/drawing/2014/main" id="{3136E088-FC80-D9D3-2B24-79A8226F57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D8FCC20-ECC0-AEEC-B88C-FE53067243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0A3B63-D2F7-4C45-85DF-49E651A76886}" type="slidenum">
              <a:rPr lang="en-US" smtClean="0"/>
              <a:t>‹#›</a:t>
            </a:fld>
            <a:endParaRPr lang="en-US"/>
          </a:p>
        </p:txBody>
      </p:sp>
    </p:spTree>
    <p:extLst>
      <p:ext uri="{BB962C8B-B14F-4D97-AF65-F5344CB8AC3E}">
        <p14:creationId xmlns:p14="http://schemas.microsoft.com/office/powerpoint/2010/main" val="9213505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A792B-B7FE-A440-362B-800E56650949}"/>
              </a:ext>
            </a:extLst>
          </p:cNvPr>
          <p:cNvSpPr>
            <a:spLocks noGrp="1"/>
          </p:cNvSpPr>
          <p:nvPr>
            <p:ph type="ctrTitle"/>
          </p:nvPr>
        </p:nvSpPr>
        <p:spPr/>
        <p:txBody>
          <a:bodyPr>
            <a:normAutofit fontScale="90000"/>
          </a:bodyPr>
          <a:lstStyle/>
          <a:p>
            <a:r>
              <a:rPr lang="en-US" dirty="0"/>
              <a:t>Object Detection </a:t>
            </a:r>
            <a:r>
              <a:rPr lang="en-US" dirty="0" err="1"/>
              <a:t>Customisation</a:t>
            </a:r>
            <a:r>
              <a:rPr lang="en-US" dirty="0"/>
              <a:t> Website</a:t>
            </a:r>
            <a:br>
              <a:rPr lang="en-US" dirty="0"/>
            </a:br>
            <a:r>
              <a:rPr lang="en-US" dirty="0"/>
              <a:t>--Process and Reflection</a:t>
            </a:r>
          </a:p>
        </p:txBody>
      </p:sp>
      <p:sp>
        <p:nvSpPr>
          <p:cNvPr id="3" name="Subtitle 2">
            <a:extLst>
              <a:ext uri="{FF2B5EF4-FFF2-40B4-BE49-F238E27FC236}">
                <a16:creationId xmlns:a16="http://schemas.microsoft.com/office/drawing/2014/main" id="{FAAF96AE-C290-FB1B-54E0-6D4455A05D26}"/>
              </a:ext>
            </a:extLst>
          </p:cNvPr>
          <p:cNvSpPr>
            <a:spLocks noGrp="1"/>
          </p:cNvSpPr>
          <p:nvPr>
            <p:ph type="subTitle" idx="1"/>
          </p:nvPr>
        </p:nvSpPr>
        <p:spPr/>
        <p:txBody>
          <a:bodyPr/>
          <a:lstStyle/>
          <a:p>
            <a:r>
              <a:rPr lang="en-US" dirty="0"/>
              <a:t>By </a:t>
            </a:r>
            <a:r>
              <a:rPr lang="en-US" dirty="0" err="1"/>
              <a:t>Yichen</a:t>
            </a:r>
            <a:endParaRPr lang="en-US" dirty="0"/>
          </a:p>
        </p:txBody>
      </p:sp>
      <p:sp>
        <p:nvSpPr>
          <p:cNvPr id="4" name="TextBox 3">
            <a:extLst>
              <a:ext uri="{FF2B5EF4-FFF2-40B4-BE49-F238E27FC236}">
                <a16:creationId xmlns:a16="http://schemas.microsoft.com/office/drawing/2014/main" id="{E3B07B69-E067-F832-C034-F0A4B1F20AC4}"/>
              </a:ext>
            </a:extLst>
          </p:cNvPr>
          <p:cNvSpPr txBox="1"/>
          <p:nvPr/>
        </p:nvSpPr>
        <p:spPr>
          <a:xfrm>
            <a:off x="8313" y="6488668"/>
            <a:ext cx="7797338" cy="369332"/>
          </a:xfrm>
          <a:prstGeom prst="rect">
            <a:avLst/>
          </a:prstGeom>
          <a:noFill/>
        </p:spPr>
        <p:txBody>
          <a:bodyPr wrap="square" rtlCol="0">
            <a:spAutoFit/>
          </a:bodyPr>
          <a:lstStyle/>
          <a:p>
            <a:r>
              <a:rPr lang="en-US" dirty="0"/>
              <a:t>Link: https://github.com/GitHub-OfficialAccount/aiweb</a:t>
            </a:r>
          </a:p>
        </p:txBody>
      </p:sp>
    </p:spTree>
    <p:extLst>
      <p:ext uri="{BB962C8B-B14F-4D97-AF65-F5344CB8AC3E}">
        <p14:creationId xmlns:p14="http://schemas.microsoft.com/office/powerpoint/2010/main" val="3271203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3DFBABCC-D668-A0AE-D47B-A0B5285264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8244" y="1347230"/>
            <a:ext cx="8095512" cy="4351338"/>
          </a:xfrm>
          <a:prstGeom prst="rect">
            <a:avLst/>
          </a:prstGeom>
        </p:spPr>
      </p:pic>
      <p:cxnSp>
        <p:nvCxnSpPr>
          <p:cNvPr id="5" name="Connector: Curved 4">
            <a:extLst>
              <a:ext uri="{FF2B5EF4-FFF2-40B4-BE49-F238E27FC236}">
                <a16:creationId xmlns:a16="http://schemas.microsoft.com/office/drawing/2014/main" id="{D23F2E5F-F8E0-A8B0-E5CC-D7A5828EFC3E}"/>
              </a:ext>
            </a:extLst>
          </p:cNvPr>
          <p:cNvCxnSpPr>
            <a:cxnSpLocks/>
          </p:cNvCxnSpPr>
          <p:nvPr/>
        </p:nvCxnSpPr>
        <p:spPr>
          <a:xfrm rot="16200000" flipH="1">
            <a:off x="3191318" y="4426662"/>
            <a:ext cx="962845" cy="805401"/>
          </a:xfrm>
          <a:prstGeom prst="curvedConnector3">
            <a:avLst/>
          </a:prstGeom>
          <a:ln>
            <a:tailEnd type="triangle"/>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B0B265EE-8F71-C1D9-C335-90B9B1967284}"/>
              </a:ext>
            </a:extLst>
          </p:cNvPr>
          <p:cNvSpPr txBox="1"/>
          <p:nvPr/>
        </p:nvSpPr>
        <p:spPr>
          <a:xfrm>
            <a:off x="1445529" y="3483383"/>
            <a:ext cx="3649021" cy="923330"/>
          </a:xfrm>
          <a:prstGeom prst="rect">
            <a:avLst/>
          </a:prstGeom>
          <a:noFill/>
        </p:spPr>
        <p:txBody>
          <a:bodyPr wrap="square" rtlCol="0">
            <a:spAutoFit/>
          </a:bodyPr>
          <a:lstStyle/>
          <a:p>
            <a:r>
              <a:rPr lang="en-US" dirty="0"/>
              <a:t>Upon selecting images, the static feature of the webpage will display the selected images to alert the user.</a:t>
            </a:r>
          </a:p>
        </p:txBody>
      </p:sp>
    </p:spTree>
    <p:extLst>
      <p:ext uri="{BB962C8B-B14F-4D97-AF65-F5344CB8AC3E}">
        <p14:creationId xmlns:p14="http://schemas.microsoft.com/office/powerpoint/2010/main" val="2069426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C5FC6-FF9D-1A91-6948-D1529DC9D25D}"/>
              </a:ext>
            </a:extLst>
          </p:cNvPr>
          <p:cNvSpPr>
            <a:spLocks noGrp="1"/>
          </p:cNvSpPr>
          <p:nvPr>
            <p:ph type="title"/>
          </p:nvPr>
        </p:nvSpPr>
        <p:spPr/>
        <p:txBody>
          <a:bodyPr/>
          <a:lstStyle/>
          <a:p>
            <a:r>
              <a:rPr lang="en-US" dirty="0"/>
              <a:t>Drawback 1</a:t>
            </a:r>
          </a:p>
        </p:txBody>
      </p:sp>
      <p:sp>
        <p:nvSpPr>
          <p:cNvPr id="3" name="Content Placeholder 2">
            <a:extLst>
              <a:ext uri="{FF2B5EF4-FFF2-40B4-BE49-F238E27FC236}">
                <a16:creationId xmlns:a16="http://schemas.microsoft.com/office/drawing/2014/main" id="{E15B4ABA-60E3-789F-24C2-2A2EBE2BE5C1}"/>
              </a:ext>
            </a:extLst>
          </p:cNvPr>
          <p:cNvSpPr>
            <a:spLocks noGrp="1"/>
          </p:cNvSpPr>
          <p:nvPr>
            <p:ph idx="1"/>
          </p:nvPr>
        </p:nvSpPr>
        <p:spPr/>
        <p:txBody>
          <a:bodyPr/>
          <a:lstStyle/>
          <a:p>
            <a:r>
              <a:rPr lang="en-US" dirty="0"/>
              <a:t>For small datasets(30 images for training and 4 images for testing as shown in the user manual), the trained model is less accurate as it is unable to capture objects at various angles or of various shapes.</a:t>
            </a:r>
          </a:p>
        </p:txBody>
      </p:sp>
      <p:pic>
        <p:nvPicPr>
          <p:cNvPr id="4" name="Picture 3">
            <a:extLst>
              <a:ext uri="{FF2B5EF4-FFF2-40B4-BE49-F238E27FC236}">
                <a16:creationId xmlns:a16="http://schemas.microsoft.com/office/drawing/2014/main" id="{D4904200-1E33-FA5B-FDD0-A6D919BC4543}"/>
              </a:ext>
            </a:extLst>
          </p:cNvPr>
          <p:cNvPicPr>
            <a:picLocks noChangeAspect="1"/>
          </p:cNvPicPr>
          <p:nvPr/>
        </p:nvPicPr>
        <p:blipFill rotWithShape="1">
          <a:blip r:embed="rId2">
            <a:extLst>
              <a:ext uri="{28A0092B-C50C-407E-A947-70E740481C1C}">
                <a14:useLocalDpi xmlns:a14="http://schemas.microsoft.com/office/drawing/2010/main" val="0"/>
              </a:ext>
            </a:extLst>
          </a:blip>
          <a:srcRect l="7787" t="44629" r="19143" b="3987"/>
          <a:stretch/>
        </p:blipFill>
        <p:spPr>
          <a:xfrm>
            <a:off x="1114236" y="3328202"/>
            <a:ext cx="4569312" cy="2747963"/>
          </a:xfrm>
          <a:prstGeom prst="rect">
            <a:avLst/>
          </a:prstGeom>
        </p:spPr>
      </p:pic>
      <p:sp>
        <p:nvSpPr>
          <p:cNvPr id="6" name="TextBox 5">
            <a:extLst>
              <a:ext uri="{FF2B5EF4-FFF2-40B4-BE49-F238E27FC236}">
                <a16:creationId xmlns:a16="http://schemas.microsoft.com/office/drawing/2014/main" id="{E0DD6E43-19CE-8E18-A6E8-DF02230BA73F}"/>
              </a:ext>
            </a:extLst>
          </p:cNvPr>
          <p:cNvSpPr txBox="1"/>
          <p:nvPr/>
        </p:nvSpPr>
        <p:spPr>
          <a:xfrm>
            <a:off x="5959584" y="3548021"/>
            <a:ext cx="4711280" cy="2585323"/>
          </a:xfrm>
          <a:prstGeom prst="rect">
            <a:avLst/>
          </a:prstGeom>
          <a:noFill/>
        </p:spPr>
        <p:txBody>
          <a:bodyPr wrap="square" rtlCol="0">
            <a:spAutoFit/>
          </a:bodyPr>
          <a:lstStyle/>
          <a:p>
            <a:r>
              <a:rPr lang="en-US" dirty="0"/>
              <a:t>While larger datasets would clearly lead to more accurate and precise results, it would also mean a heavier workload on the user as well as the server.</a:t>
            </a:r>
          </a:p>
          <a:p>
            <a:endParaRPr lang="en-US" dirty="0"/>
          </a:p>
          <a:p>
            <a:r>
              <a:rPr lang="en-US" dirty="0"/>
              <a:t>Hence, users have to balance work load, accuracy and time span of the training process.</a:t>
            </a:r>
          </a:p>
          <a:p>
            <a:endParaRPr lang="en-US" dirty="0"/>
          </a:p>
          <a:p>
            <a:r>
              <a:rPr lang="en-US" dirty="0"/>
              <a:t>Users may also use public resources for training.</a:t>
            </a:r>
          </a:p>
        </p:txBody>
      </p:sp>
    </p:spTree>
    <p:extLst>
      <p:ext uri="{BB962C8B-B14F-4D97-AF65-F5344CB8AC3E}">
        <p14:creationId xmlns:p14="http://schemas.microsoft.com/office/powerpoint/2010/main" val="34325869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1B276-71DE-FB6F-9679-BCB34B4B5138}"/>
              </a:ext>
            </a:extLst>
          </p:cNvPr>
          <p:cNvSpPr>
            <a:spLocks noGrp="1"/>
          </p:cNvSpPr>
          <p:nvPr>
            <p:ph type="title"/>
          </p:nvPr>
        </p:nvSpPr>
        <p:spPr/>
        <p:txBody>
          <a:bodyPr/>
          <a:lstStyle/>
          <a:p>
            <a:r>
              <a:rPr lang="en-US" dirty="0"/>
              <a:t>Drawback 2</a:t>
            </a:r>
          </a:p>
        </p:txBody>
      </p:sp>
      <p:sp>
        <p:nvSpPr>
          <p:cNvPr id="3" name="Content Placeholder 2">
            <a:extLst>
              <a:ext uri="{FF2B5EF4-FFF2-40B4-BE49-F238E27FC236}">
                <a16:creationId xmlns:a16="http://schemas.microsoft.com/office/drawing/2014/main" id="{C28590AE-E187-882D-7ED3-7F23F71E9573}"/>
              </a:ext>
            </a:extLst>
          </p:cNvPr>
          <p:cNvSpPr>
            <a:spLocks noGrp="1"/>
          </p:cNvSpPr>
          <p:nvPr>
            <p:ph idx="1"/>
          </p:nvPr>
        </p:nvSpPr>
        <p:spPr/>
        <p:txBody>
          <a:bodyPr/>
          <a:lstStyle/>
          <a:p>
            <a:r>
              <a:rPr lang="en-US" dirty="0"/>
              <a:t>For heavy processes (e.g. Training the model with annotated images), the website loading is very slow.</a:t>
            </a:r>
          </a:p>
          <a:p>
            <a:r>
              <a:rPr lang="en-US" dirty="0"/>
              <a:t>The website should rather be able to constantly update system processes to improve user experience e.g. showing the expected time taken of training and the training progress. </a:t>
            </a:r>
          </a:p>
        </p:txBody>
      </p:sp>
    </p:spTree>
    <p:extLst>
      <p:ext uri="{BB962C8B-B14F-4D97-AF65-F5344CB8AC3E}">
        <p14:creationId xmlns:p14="http://schemas.microsoft.com/office/powerpoint/2010/main" val="2491300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73282-E1C9-3165-6FA0-35022C05F42D}"/>
              </a:ext>
            </a:extLst>
          </p:cNvPr>
          <p:cNvSpPr>
            <a:spLocks noGrp="1"/>
          </p:cNvSpPr>
          <p:nvPr>
            <p:ph type="title"/>
          </p:nvPr>
        </p:nvSpPr>
        <p:spPr/>
        <p:txBody>
          <a:bodyPr/>
          <a:lstStyle/>
          <a:p>
            <a:r>
              <a:rPr lang="en-US" dirty="0"/>
              <a:t>Drawback 3</a:t>
            </a:r>
          </a:p>
        </p:txBody>
      </p:sp>
      <p:sp>
        <p:nvSpPr>
          <p:cNvPr id="3" name="Content Placeholder 2">
            <a:extLst>
              <a:ext uri="{FF2B5EF4-FFF2-40B4-BE49-F238E27FC236}">
                <a16:creationId xmlns:a16="http://schemas.microsoft.com/office/drawing/2014/main" id="{CF54A63B-4822-C7D7-7F59-DD1740DE66A6}"/>
              </a:ext>
            </a:extLst>
          </p:cNvPr>
          <p:cNvSpPr>
            <a:spLocks noGrp="1"/>
          </p:cNvSpPr>
          <p:nvPr>
            <p:ph idx="1"/>
          </p:nvPr>
        </p:nvSpPr>
        <p:spPr/>
        <p:txBody>
          <a:bodyPr/>
          <a:lstStyle/>
          <a:p>
            <a:r>
              <a:rPr lang="en-US" dirty="0"/>
              <a:t>While the final trained model can be used to detect videos, it is difficult to perform real time video detection in the web.</a:t>
            </a:r>
          </a:p>
          <a:p>
            <a:r>
              <a:rPr lang="en-US" dirty="0"/>
              <a:t>Perhaps a .exe program could be built to allow users to use the trained model locally.</a:t>
            </a:r>
          </a:p>
        </p:txBody>
      </p:sp>
    </p:spTree>
    <p:extLst>
      <p:ext uri="{BB962C8B-B14F-4D97-AF65-F5344CB8AC3E}">
        <p14:creationId xmlns:p14="http://schemas.microsoft.com/office/powerpoint/2010/main" val="1630938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6002E-F24C-D691-A814-988C5FC9CE82}"/>
              </a:ext>
            </a:extLst>
          </p:cNvPr>
          <p:cNvSpPr>
            <a:spLocks noGrp="1"/>
          </p:cNvSpPr>
          <p:nvPr>
            <p:ph type="title"/>
          </p:nvPr>
        </p:nvSpPr>
        <p:spPr/>
        <p:txBody>
          <a:bodyPr/>
          <a:lstStyle/>
          <a:p>
            <a:r>
              <a:rPr lang="en-US" dirty="0"/>
              <a:t>Why this web app</a:t>
            </a:r>
          </a:p>
        </p:txBody>
      </p:sp>
      <p:sp>
        <p:nvSpPr>
          <p:cNvPr id="3" name="Content Placeholder 2">
            <a:extLst>
              <a:ext uri="{FF2B5EF4-FFF2-40B4-BE49-F238E27FC236}">
                <a16:creationId xmlns:a16="http://schemas.microsoft.com/office/drawing/2014/main" id="{7F3BC636-0898-BC0C-46A9-F016CBFD3EF3}"/>
              </a:ext>
            </a:extLst>
          </p:cNvPr>
          <p:cNvSpPr>
            <a:spLocks noGrp="1"/>
          </p:cNvSpPr>
          <p:nvPr>
            <p:ph idx="1"/>
          </p:nvPr>
        </p:nvSpPr>
        <p:spPr/>
        <p:txBody>
          <a:bodyPr/>
          <a:lstStyle/>
          <a:p>
            <a:pPr marL="0" indent="0">
              <a:buNone/>
            </a:pPr>
            <a:r>
              <a:rPr lang="en-US" dirty="0"/>
              <a:t>Even though Artificial Intelligence is becoming more and more prevalent, many people do not know what AI is and how it works besides the fact that they are smart and can act like a human.</a:t>
            </a:r>
          </a:p>
          <a:p>
            <a:pPr marL="0" indent="0">
              <a:buNone/>
            </a:pPr>
            <a:r>
              <a:rPr lang="en-US" dirty="0"/>
              <a:t>Hence, I decided to implement a simple AI web app that allows anyone to experience AI and even use it to solve problems in the world. </a:t>
            </a:r>
          </a:p>
        </p:txBody>
      </p:sp>
    </p:spTree>
    <p:extLst>
      <p:ext uri="{BB962C8B-B14F-4D97-AF65-F5344CB8AC3E}">
        <p14:creationId xmlns:p14="http://schemas.microsoft.com/office/powerpoint/2010/main" val="2550641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0A12A-FAB3-29E8-558E-E15F756B5B83}"/>
              </a:ext>
            </a:extLst>
          </p:cNvPr>
          <p:cNvSpPr>
            <a:spLocks noGrp="1"/>
          </p:cNvSpPr>
          <p:nvPr>
            <p:ph type="title"/>
          </p:nvPr>
        </p:nvSpPr>
        <p:spPr/>
        <p:txBody>
          <a:bodyPr/>
          <a:lstStyle/>
          <a:p>
            <a:r>
              <a:rPr lang="en-US" dirty="0"/>
              <a:t>Core steps of development</a:t>
            </a:r>
          </a:p>
        </p:txBody>
      </p:sp>
      <p:sp>
        <p:nvSpPr>
          <p:cNvPr id="3" name="Content Placeholder 2">
            <a:extLst>
              <a:ext uri="{FF2B5EF4-FFF2-40B4-BE49-F238E27FC236}">
                <a16:creationId xmlns:a16="http://schemas.microsoft.com/office/drawing/2014/main" id="{4220793E-0E08-E1E4-78CD-5391430553DD}"/>
              </a:ext>
            </a:extLst>
          </p:cNvPr>
          <p:cNvSpPr>
            <a:spLocks noGrp="1"/>
          </p:cNvSpPr>
          <p:nvPr>
            <p:ph idx="1"/>
          </p:nvPr>
        </p:nvSpPr>
        <p:spPr/>
        <p:txBody>
          <a:bodyPr/>
          <a:lstStyle/>
          <a:p>
            <a:pPr marL="514350" indent="-514350">
              <a:buAutoNum type="arabicPeriod"/>
            </a:pPr>
            <a:r>
              <a:rPr lang="en-US" dirty="0"/>
              <a:t>Working website that allows basic form submission, image and file handling, and webpage redirection.</a:t>
            </a:r>
          </a:p>
          <a:p>
            <a:pPr marL="514350" indent="-514350">
              <a:buAutoNum type="arabicPeriod"/>
            </a:pPr>
            <a:r>
              <a:rPr lang="en-US" dirty="0"/>
              <a:t>Working codes that perform image training using a given detectron2 object detection model.</a:t>
            </a:r>
          </a:p>
          <a:p>
            <a:pPr marL="514350" indent="-514350">
              <a:buAutoNum type="arabicPeriod"/>
            </a:pPr>
            <a:r>
              <a:rPr lang="en-US" dirty="0"/>
              <a:t>Combine the website and the image training process.</a:t>
            </a:r>
          </a:p>
          <a:p>
            <a:pPr marL="514350" indent="-514350">
              <a:buAutoNum type="arabicPeriod"/>
            </a:pPr>
            <a:r>
              <a:rPr lang="en-US" dirty="0"/>
              <a:t>Improve user interface and add static features to reduce server processes.</a:t>
            </a:r>
          </a:p>
          <a:p>
            <a:endParaRPr lang="en-US" dirty="0"/>
          </a:p>
        </p:txBody>
      </p:sp>
    </p:spTree>
    <p:extLst>
      <p:ext uri="{BB962C8B-B14F-4D97-AF65-F5344CB8AC3E}">
        <p14:creationId xmlns:p14="http://schemas.microsoft.com/office/powerpoint/2010/main" val="3272561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D3578-58F5-DD2A-ADFB-5D5C4CDB824D}"/>
              </a:ext>
            </a:extLst>
          </p:cNvPr>
          <p:cNvSpPr>
            <a:spLocks noGrp="1"/>
          </p:cNvSpPr>
          <p:nvPr>
            <p:ph type="title"/>
          </p:nvPr>
        </p:nvSpPr>
        <p:spPr/>
        <p:txBody>
          <a:bodyPr/>
          <a:lstStyle/>
          <a:p>
            <a:r>
              <a:rPr lang="en-US" dirty="0"/>
              <a:t>Challenge 1</a:t>
            </a:r>
          </a:p>
        </p:txBody>
      </p:sp>
      <p:sp>
        <p:nvSpPr>
          <p:cNvPr id="3" name="Content Placeholder 2">
            <a:extLst>
              <a:ext uri="{FF2B5EF4-FFF2-40B4-BE49-F238E27FC236}">
                <a16:creationId xmlns:a16="http://schemas.microsoft.com/office/drawing/2014/main" id="{2451759E-10B0-1C59-4466-6C9D40B8638E}"/>
              </a:ext>
            </a:extLst>
          </p:cNvPr>
          <p:cNvSpPr>
            <a:spLocks noGrp="1"/>
          </p:cNvSpPr>
          <p:nvPr>
            <p:ph idx="1"/>
          </p:nvPr>
        </p:nvSpPr>
        <p:spPr/>
        <p:txBody>
          <a:bodyPr/>
          <a:lstStyle/>
          <a:p>
            <a:r>
              <a:rPr lang="en-US" dirty="0"/>
              <a:t>While web development is not new to me, it is my first time building a website using Django (all my previous websites were built using Flask). There were nuanced differences in similar parts of Django and Flask. For example, Django’s way of getting post response is request.POST (</a:t>
            </a:r>
            <a:r>
              <a:rPr lang="en-US" dirty="0" err="1"/>
              <a:t>captalised</a:t>
            </a:r>
            <a:r>
              <a:rPr lang="en-US" dirty="0"/>
              <a:t>), while Flask’s is </a:t>
            </a:r>
            <a:r>
              <a:rPr lang="en-US" dirty="0" err="1"/>
              <a:t>request.form</a:t>
            </a:r>
            <a:r>
              <a:rPr lang="en-US" dirty="0"/>
              <a:t>. These minor differences led to confusion and I had to search online to resolve those issues.</a:t>
            </a:r>
          </a:p>
          <a:p>
            <a:endParaRPr lang="en-US" dirty="0"/>
          </a:p>
        </p:txBody>
      </p:sp>
    </p:spTree>
    <p:extLst>
      <p:ext uri="{BB962C8B-B14F-4D97-AF65-F5344CB8AC3E}">
        <p14:creationId xmlns:p14="http://schemas.microsoft.com/office/powerpoint/2010/main" val="998438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D3578-58F5-DD2A-ADFB-5D5C4CDB824D}"/>
              </a:ext>
            </a:extLst>
          </p:cNvPr>
          <p:cNvSpPr>
            <a:spLocks noGrp="1"/>
          </p:cNvSpPr>
          <p:nvPr>
            <p:ph type="title"/>
          </p:nvPr>
        </p:nvSpPr>
        <p:spPr/>
        <p:txBody>
          <a:bodyPr/>
          <a:lstStyle/>
          <a:p>
            <a:r>
              <a:rPr lang="en-US" dirty="0"/>
              <a:t>Challenge 2</a:t>
            </a:r>
          </a:p>
        </p:txBody>
      </p:sp>
      <p:sp>
        <p:nvSpPr>
          <p:cNvPr id="3" name="Content Placeholder 2">
            <a:extLst>
              <a:ext uri="{FF2B5EF4-FFF2-40B4-BE49-F238E27FC236}">
                <a16:creationId xmlns:a16="http://schemas.microsoft.com/office/drawing/2014/main" id="{2451759E-10B0-1C59-4466-6C9D40B8638E}"/>
              </a:ext>
            </a:extLst>
          </p:cNvPr>
          <p:cNvSpPr>
            <a:spLocks noGrp="1"/>
          </p:cNvSpPr>
          <p:nvPr>
            <p:ph idx="1"/>
          </p:nvPr>
        </p:nvSpPr>
        <p:spPr/>
        <p:txBody>
          <a:bodyPr/>
          <a:lstStyle/>
          <a:p>
            <a:r>
              <a:rPr lang="en-US" dirty="0"/>
              <a:t>Object detection was a completely new topic to me. In the process of training the model, I encountered many errors that I had never seen before. Some errors were very confusing and did not seem to apply in the context. For instance, I received an </a:t>
            </a:r>
            <a:r>
              <a:rPr lang="en-US" dirty="0" err="1"/>
              <a:t>IndexError</a:t>
            </a:r>
            <a:r>
              <a:rPr lang="en-US" dirty="0"/>
              <a:t> when I trained the model with images featuring red blood cells and platelets. It took me quite a while to realize that the error was due to the mismatch of the NUM_CLASS attribute (value=1) and the number of items (2 different cells, i.e. value=2) to be detected in my dataset. </a:t>
            </a:r>
          </a:p>
          <a:p>
            <a:endParaRPr lang="en-US" dirty="0"/>
          </a:p>
        </p:txBody>
      </p:sp>
    </p:spTree>
    <p:extLst>
      <p:ext uri="{BB962C8B-B14F-4D97-AF65-F5344CB8AC3E}">
        <p14:creationId xmlns:p14="http://schemas.microsoft.com/office/powerpoint/2010/main" val="20971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A4EC5-FB56-F9C7-5DEC-B3BB33FE68ED}"/>
              </a:ext>
            </a:extLst>
          </p:cNvPr>
          <p:cNvSpPr>
            <a:spLocks noGrp="1"/>
          </p:cNvSpPr>
          <p:nvPr>
            <p:ph type="title"/>
          </p:nvPr>
        </p:nvSpPr>
        <p:spPr/>
        <p:txBody>
          <a:bodyPr/>
          <a:lstStyle/>
          <a:p>
            <a:r>
              <a:rPr lang="en-US" dirty="0"/>
              <a:t>Challenge 3</a:t>
            </a:r>
          </a:p>
        </p:txBody>
      </p:sp>
      <p:sp>
        <p:nvSpPr>
          <p:cNvPr id="3" name="Content Placeholder 2">
            <a:extLst>
              <a:ext uri="{FF2B5EF4-FFF2-40B4-BE49-F238E27FC236}">
                <a16:creationId xmlns:a16="http://schemas.microsoft.com/office/drawing/2014/main" id="{1A735D7C-7B82-DB1C-25A4-DF73658486F4}"/>
              </a:ext>
            </a:extLst>
          </p:cNvPr>
          <p:cNvSpPr>
            <a:spLocks noGrp="1"/>
          </p:cNvSpPr>
          <p:nvPr>
            <p:ph idx="1"/>
          </p:nvPr>
        </p:nvSpPr>
        <p:spPr/>
        <p:txBody>
          <a:bodyPr/>
          <a:lstStyle/>
          <a:p>
            <a:r>
              <a:rPr lang="en-US" dirty="0"/>
              <a:t>The most challenging part of the development is combining the Django website with the detectron2 program. Due to inadequate planning of the location of codes, I had to perform numerous imports from one script to another and combine messy system paths to ensure accurate OS paths for uploading and reading files. This error was significantly worsened by Visual Studio Code’s default OS directory which differs from normal python scripts’ that Django websites adopt. To reduce code redundancy and improve tidiness, I made a new script that handles most imports before importing the imported functions and attributes again to my main server script.</a:t>
            </a:r>
          </a:p>
        </p:txBody>
      </p:sp>
    </p:spTree>
    <p:extLst>
      <p:ext uri="{BB962C8B-B14F-4D97-AF65-F5344CB8AC3E}">
        <p14:creationId xmlns:p14="http://schemas.microsoft.com/office/powerpoint/2010/main" val="2647642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8B331-62CB-32B8-25C2-00DEF74351D2}"/>
              </a:ext>
            </a:extLst>
          </p:cNvPr>
          <p:cNvSpPr>
            <a:spLocks noGrp="1"/>
          </p:cNvSpPr>
          <p:nvPr>
            <p:ph type="title"/>
          </p:nvPr>
        </p:nvSpPr>
        <p:spPr/>
        <p:txBody>
          <a:bodyPr/>
          <a:lstStyle/>
          <a:p>
            <a:r>
              <a:rPr lang="en-US" dirty="0"/>
              <a:t>Strength 1</a:t>
            </a:r>
          </a:p>
        </p:txBody>
      </p:sp>
      <p:sp>
        <p:nvSpPr>
          <p:cNvPr id="3" name="Content Placeholder 2">
            <a:extLst>
              <a:ext uri="{FF2B5EF4-FFF2-40B4-BE49-F238E27FC236}">
                <a16:creationId xmlns:a16="http://schemas.microsoft.com/office/drawing/2014/main" id="{8786BB54-438F-CCF3-6436-C5FBFB11BF0D}"/>
              </a:ext>
            </a:extLst>
          </p:cNvPr>
          <p:cNvSpPr>
            <a:spLocks noGrp="1"/>
          </p:cNvSpPr>
          <p:nvPr>
            <p:ph idx="1"/>
          </p:nvPr>
        </p:nvSpPr>
        <p:spPr/>
        <p:txBody>
          <a:bodyPr/>
          <a:lstStyle/>
          <a:p>
            <a:r>
              <a:rPr lang="en-US" dirty="0"/>
              <a:t>This object detection model  is capable on training on databases that contain more than 1 object. i.e. You can have 2 or more different labels.</a:t>
            </a:r>
          </a:p>
          <a:p>
            <a:pPr marL="0" indent="0">
              <a:buNone/>
            </a:pPr>
            <a:r>
              <a:rPr lang="en-US" dirty="0"/>
              <a:t>However, the default NUM_CLASS value is 1, which means there is only 1 object to detect.</a:t>
            </a:r>
          </a:p>
        </p:txBody>
      </p:sp>
    </p:spTree>
    <p:extLst>
      <p:ext uri="{BB962C8B-B14F-4D97-AF65-F5344CB8AC3E}">
        <p14:creationId xmlns:p14="http://schemas.microsoft.com/office/powerpoint/2010/main" val="2742420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46374-BD8C-6B04-EF2A-EDD9F6F265EB}"/>
              </a:ext>
            </a:extLst>
          </p:cNvPr>
          <p:cNvSpPr>
            <a:spLocks noGrp="1"/>
          </p:cNvSpPr>
          <p:nvPr>
            <p:ph type="title"/>
          </p:nvPr>
        </p:nvSpPr>
        <p:spPr/>
        <p:txBody>
          <a:bodyPr/>
          <a:lstStyle/>
          <a:p>
            <a:r>
              <a:rPr lang="en-US" dirty="0"/>
              <a:t>Strength 2</a:t>
            </a:r>
          </a:p>
        </p:txBody>
      </p:sp>
      <p:sp>
        <p:nvSpPr>
          <p:cNvPr id="3" name="Content Placeholder 2">
            <a:extLst>
              <a:ext uri="{FF2B5EF4-FFF2-40B4-BE49-F238E27FC236}">
                <a16:creationId xmlns:a16="http://schemas.microsoft.com/office/drawing/2014/main" id="{50330B4F-38B0-CA2E-0F89-8F52BE9A076B}"/>
              </a:ext>
            </a:extLst>
          </p:cNvPr>
          <p:cNvSpPr>
            <a:spLocks noGrp="1"/>
          </p:cNvSpPr>
          <p:nvPr>
            <p:ph idx="1"/>
          </p:nvPr>
        </p:nvSpPr>
        <p:spPr/>
        <p:txBody>
          <a:bodyPr/>
          <a:lstStyle/>
          <a:p>
            <a:r>
              <a:rPr lang="en-US" dirty="0"/>
              <a:t>The model can be used to carry out video detection, creating more possibilities for users to explore object detection.</a:t>
            </a:r>
          </a:p>
          <a:p>
            <a:endParaRPr lang="en-US" dirty="0"/>
          </a:p>
          <a:p>
            <a:endParaRPr lang="en-US" dirty="0"/>
          </a:p>
        </p:txBody>
      </p:sp>
      <p:pic>
        <p:nvPicPr>
          <p:cNvPr id="5" name="Result 2022-12-18 13-50-54">
            <a:hlinkClick r:id="" action="ppaction://media"/>
            <a:extLst>
              <a:ext uri="{FF2B5EF4-FFF2-40B4-BE49-F238E27FC236}">
                <a16:creationId xmlns:a16="http://schemas.microsoft.com/office/drawing/2014/main" id="{0E432836-AF9E-529C-BA2B-302FCD04E89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066674" y="2951163"/>
            <a:ext cx="5689600" cy="3225800"/>
          </a:xfrm>
          <a:prstGeom prst="rect">
            <a:avLst/>
          </a:prstGeom>
        </p:spPr>
      </p:pic>
      <p:pic>
        <p:nvPicPr>
          <p:cNvPr id="6" name="Result 2022-12-18 13-46-50">
            <a:hlinkClick r:id="" action="ppaction://media"/>
            <a:extLst>
              <a:ext uri="{FF2B5EF4-FFF2-40B4-BE49-F238E27FC236}">
                <a16:creationId xmlns:a16="http://schemas.microsoft.com/office/drawing/2014/main" id="{BA739C29-1B7D-94EF-2331-9D65D464EDC9}"/>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5572064" y="2951163"/>
            <a:ext cx="5734756" cy="3225800"/>
          </a:xfrm>
          <a:prstGeom prst="rect">
            <a:avLst/>
          </a:prstGeom>
        </p:spPr>
      </p:pic>
    </p:spTree>
    <p:extLst>
      <p:ext uri="{BB962C8B-B14F-4D97-AF65-F5344CB8AC3E}">
        <p14:creationId xmlns:p14="http://schemas.microsoft.com/office/powerpoint/2010/main" val="81255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826"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600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E6565-D042-FEB3-8FD1-DDF303ABC36D}"/>
              </a:ext>
            </a:extLst>
          </p:cNvPr>
          <p:cNvSpPr>
            <a:spLocks noGrp="1"/>
          </p:cNvSpPr>
          <p:nvPr>
            <p:ph type="title"/>
          </p:nvPr>
        </p:nvSpPr>
        <p:spPr/>
        <p:txBody>
          <a:bodyPr/>
          <a:lstStyle/>
          <a:p>
            <a:r>
              <a:rPr lang="en-US" dirty="0"/>
              <a:t>Strength 3</a:t>
            </a:r>
          </a:p>
        </p:txBody>
      </p:sp>
      <p:sp>
        <p:nvSpPr>
          <p:cNvPr id="3" name="Content Placeholder 2">
            <a:extLst>
              <a:ext uri="{FF2B5EF4-FFF2-40B4-BE49-F238E27FC236}">
                <a16:creationId xmlns:a16="http://schemas.microsoft.com/office/drawing/2014/main" id="{1939F3F7-A743-C963-3F6F-F1D20915CA49}"/>
              </a:ext>
            </a:extLst>
          </p:cNvPr>
          <p:cNvSpPr>
            <a:spLocks noGrp="1"/>
          </p:cNvSpPr>
          <p:nvPr>
            <p:ph idx="1"/>
          </p:nvPr>
        </p:nvSpPr>
        <p:spPr>
          <a:xfrm>
            <a:off x="838200" y="1842250"/>
            <a:ext cx="10515600" cy="4351338"/>
          </a:xfrm>
        </p:spPr>
        <p:txBody>
          <a:bodyPr/>
          <a:lstStyle/>
          <a:p>
            <a:r>
              <a:rPr lang="en-US" dirty="0"/>
              <a:t>Reliable static features to reduce the server’s workload and prompt error messages to perform input validation.</a:t>
            </a:r>
          </a:p>
          <a:p>
            <a:endParaRPr lang="en-US" dirty="0"/>
          </a:p>
        </p:txBody>
      </p:sp>
      <p:pic>
        <p:nvPicPr>
          <p:cNvPr id="5" name="Picture 4">
            <a:extLst>
              <a:ext uri="{FF2B5EF4-FFF2-40B4-BE49-F238E27FC236}">
                <a16:creationId xmlns:a16="http://schemas.microsoft.com/office/drawing/2014/main" id="{84DD5F85-5C85-6F27-39F9-54752A95E6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9591" y="3177621"/>
            <a:ext cx="4999426" cy="2102972"/>
          </a:xfrm>
          <a:prstGeom prst="rect">
            <a:avLst/>
          </a:prstGeom>
        </p:spPr>
      </p:pic>
      <p:pic>
        <p:nvPicPr>
          <p:cNvPr id="7" name="Picture 6">
            <a:extLst>
              <a:ext uri="{FF2B5EF4-FFF2-40B4-BE49-F238E27FC236}">
                <a16:creationId xmlns:a16="http://schemas.microsoft.com/office/drawing/2014/main" id="{6A26A53E-9EFE-1427-21C1-3A88D908C1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5312" y="2948033"/>
            <a:ext cx="2349585" cy="3363867"/>
          </a:xfrm>
          <a:prstGeom prst="rect">
            <a:avLst/>
          </a:prstGeom>
        </p:spPr>
      </p:pic>
    </p:spTree>
    <p:extLst>
      <p:ext uri="{BB962C8B-B14F-4D97-AF65-F5344CB8AC3E}">
        <p14:creationId xmlns:p14="http://schemas.microsoft.com/office/powerpoint/2010/main" val="31779220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227</TotalTime>
  <Words>774</Words>
  <Application>Microsoft Office PowerPoint</Application>
  <PresentationFormat>Widescreen</PresentationFormat>
  <Paragraphs>38</Paragraphs>
  <Slides>13</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Object Detection Customisation Website --Process and Reflection</vt:lpstr>
      <vt:lpstr>Why this web app</vt:lpstr>
      <vt:lpstr>Core steps of development</vt:lpstr>
      <vt:lpstr>Challenge 1</vt:lpstr>
      <vt:lpstr>Challenge 2</vt:lpstr>
      <vt:lpstr>Challenge 3</vt:lpstr>
      <vt:lpstr>Strength 1</vt:lpstr>
      <vt:lpstr>Strength 2</vt:lpstr>
      <vt:lpstr>Strength 3</vt:lpstr>
      <vt:lpstr>PowerPoint Presentation</vt:lpstr>
      <vt:lpstr>Drawback 1</vt:lpstr>
      <vt:lpstr>Drawback 2</vt:lpstr>
      <vt:lpstr>Drawback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Detection Web</dc:title>
  <dc:creator>YC C</dc:creator>
  <cp:lastModifiedBy>YC C</cp:lastModifiedBy>
  <cp:revision>34</cp:revision>
  <dcterms:created xsi:type="dcterms:W3CDTF">2022-12-18T06:02:17Z</dcterms:created>
  <dcterms:modified xsi:type="dcterms:W3CDTF">2022-12-25T02:06:02Z</dcterms:modified>
</cp:coreProperties>
</file>

<file path=docProps/thumbnail.jpeg>
</file>